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7" Type="http://schemas.openxmlformats.org/officeDocument/2006/relationships/slideLayout" Target="../slideLayouts/slideLayout1.xml"/><Relationship Id="rId8"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8" Type="http://schemas.openxmlformats.org/officeDocument/2006/relationships/slideLayout" Target="../slideLayouts/slideLayout1.xml"/><Relationship Id="rId9"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1490424"/>
            <a:ext cx="7477601" cy="2499598"/>
          </a:xfrm>
          <a:prstGeom prst="rect">
            <a:avLst/>
          </a:prstGeom>
          <a:noFill/>
          <a:ln/>
        </p:spPr>
        <p:txBody>
          <a:bodyPr wrap="square" rtlCol="0" anchor="t"/>
          <a:lstStyle/>
          <a:p>
            <a:pPr indent="0" marL="0">
              <a:lnSpc>
                <a:spcPts val="6561"/>
              </a:lnSpc>
              <a:buNone/>
            </a:pPr>
            <a:r>
              <a:rPr lang="en-US" sz="5249" b="1" dirty="0">
                <a:solidFill>
                  <a:srgbClr val="000000"/>
                </a:solidFill>
                <a:latin typeface="p22-mackinac-pro" pitchFamily="34" charset="0"/>
                <a:ea typeface="p22-mackinac-pro" pitchFamily="34" charset="-122"/>
                <a:cs typeface="p22-mackinac-pro" pitchFamily="34" charset="-120"/>
              </a:rPr>
              <a:t>Introduction to Hadoop Storage File System</a:t>
            </a:r>
            <a:endParaRPr lang="en-US" sz="5249" dirty="0"/>
          </a:p>
        </p:txBody>
      </p:sp>
      <p:sp>
        <p:nvSpPr>
          <p:cNvPr id="6" name="Text 2"/>
          <p:cNvSpPr/>
          <p:nvPr/>
        </p:nvSpPr>
        <p:spPr>
          <a:xfrm>
            <a:off x="6319599" y="4323278"/>
            <a:ext cx="7477601" cy="1777008"/>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Hadoop Storage File System (HDFS) is a distributed file system designed to store and manage large data sets. It provides high-throughput access to data and is fault-tolerant. Organizations use HDFS for big data applications, such as data analytics and machine learning.</a:t>
            </a:r>
            <a:endParaRPr lang="en-US" sz="1750" dirty="0"/>
          </a:p>
        </p:txBody>
      </p:sp>
      <p:sp>
        <p:nvSpPr>
          <p:cNvPr id="7" name="Shape 3"/>
          <p:cNvSpPr/>
          <p:nvPr/>
        </p:nvSpPr>
        <p:spPr>
          <a:xfrm>
            <a:off x="6319599" y="6366867"/>
            <a:ext cx="355402" cy="355402"/>
          </a:xfrm>
          <a:prstGeom prst="roundRect">
            <a:avLst>
              <a:gd name="adj" fmla="val 25726039"/>
            </a:avLst>
          </a:prstGeom>
          <a:solidFill>
            <a:srgbClr val="79E979"/>
          </a:solidFill>
          <a:ln w="7620">
            <a:solidFill>
              <a:srgbClr val="FFFFFF"/>
            </a:solidFill>
            <a:prstDash val="solid"/>
          </a:ln>
        </p:spPr>
      </p:sp>
      <p:sp>
        <p:nvSpPr>
          <p:cNvPr id="8" name="Text 4"/>
          <p:cNvSpPr/>
          <p:nvPr/>
        </p:nvSpPr>
        <p:spPr>
          <a:xfrm>
            <a:off x="6397585" y="6471404"/>
            <a:ext cx="199430" cy="146328"/>
          </a:xfrm>
          <a:prstGeom prst="rect">
            <a:avLst/>
          </a:prstGeom>
          <a:noFill/>
          <a:ln/>
        </p:spPr>
        <p:txBody>
          <a:bodyPr wrap="none" rtlCol="0" anchor="t"/>
          <a:lstStyle/>
          <a:p>
            <a:pPr algn="ctr" indent="0" marL="0">
              <a:lnSpc>
                <a:spcPts val="1152"/>
              </a:lnSpc>
              <a:buNone/>
            </a:pPr>
            <a:r>
              <a:rPr lang="en-US" sz="1152" dirty="0">
                <a:solidFill>
                  <a:srgbClr val="3C3838"/>
                </a:solidFill>
                <a:latin typeface="Eudoxus Sans" pitchFamily="34" charset="0"/>
                <a:ea typeface="Eudoxus Sans" pitchFamily="34" charset="-122"/>
                <a:cs typeface="Eudoxus Sans" pitchFamily="34" charset="-120"/>
              </a:rPr>
              <a:t>Ba</a:t>
            </a:r>
            <a:endParaRPr lang="en-US" sz="1152" dirty="0"/>
          </a:p>
        </p:txBody>
      </p:sp>
      <p:sp>
        <p:nvSpPr>
          <p:cNvPr id="9" name="Text 5"/>
          <p:cNvSpPr/>
          <p:nvPr/>
        </p:nvSpPr>
        <p:spPr>
          <a:xfrm>
            <a:off x="6786086" y="6350198"/>
            <a:ext cx="3552349" cy="388858"/>
          </a:xfrm>
          <a:prstGeom prst="rect">
            <a:avLst/>
          </a:prstGeom>
          <a:noFill/>
          <a:ln/>
        </p:spPr>
        <p:txBody>
          <a:bodyPr wrap="none" rtlCol="0" anchor="t"/>
          <a:lstStyle/>
          <a:p>
            <a:pPr algn="l" indent="0" marL="0">
              <a:lnSpc>
                <a:spcPts val="3062"/>
              </a:lnSpc>
              <a:buNone/>
            </a:pPr>
            <a:r>
              <a:rPr lang="en-US" sz="2187" b="1" dirty="0">
                <a:solidFill>
                  <a:srgbClr val="272525"/>
                </a:solidFill>
                <a:latin typeface="Eudoxus Sans" pitchFamily="34" charset="0"/>
                <a:ea typeface="Eudoxus Sans" pitchFamily="34" charset="-122"/>
                <a:cs typeface="Eudoxus Sans" pitchFamily="34" charset="-120"/>
              </a:rPr>
              <a:t>by BHEEMARAM AKSHAYA</a:t>
            </a:r>
            <a:endParaRPr lang="en-US" sz="2187" dirty="0"/>
          </a:p>
        </p:txBody>
      </p:sp>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2365296"/>
            <a:ext cx="7477601" cy="1388745"/>
          </a:xfrm>
          <a:prstGeom prst="rect">
            <a:avLst/>
          </a:prstGeom>
          <a:noFill/>
          <a:ln/>
        </p:spPr>
        <p:txBody>
          <a:bodyPr wrap="square" rtlCol="0" anchor="t"/>
          <a:lstStyle/>
          <a:p>
            <a:pPr indent="0" marL="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Conclusion and Key Takeaways</a:t>
            </a:r>
            <a:endParaRPr lang="en-US" sz="4374" dirty="0"/>
          </a:p>
        </p:txBody>
      </p:sp>
      <p:sp>
        <p:nvSpPr>
          <p:cNvPr id="6" name="Text 2"/>
          <p:cNvSpPr/>
          <p:nvPr/>
        </p:nvSpPr>
        <p:spPr>
          <a:xfrm>
            <a:off x="833199" y="4087297"/>
            <a:ext cx="7477601" cy="1777008"/>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After learning about Hadoop Storage File System, it's important to remember the benefits of using HDFS for distributed storage and processing. Understanding the command to create directory structures is crucial, along with best practices and common errors to avoid. This knowledge is essential for proficient HDFS management.</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637824"/>
            <a:ext cx="6264116" cy="694373"/>
          </a:xfrm>
          <a:prstGeom prst="rect">
            <a:avLst/>
          </a:prstGeom>
          <a:noFill/>
          <a:ln/>
        </p:spPr>
        <p:txBody>
          <a:bodyPr wrap="none" rtlCol="0" anchor="t"/>
          <a:lstStyle/>
          <a:p>
            <a:pPr indent="0" marL="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Benefits of using HDFS</a:t>
            </a:r>
            <a:endParaRPr lang="en-US" sz="4374" dirty="0"/>
          </a:p>
        </p:txBody>
      </p:sp>
      <p:sp>
        <p:nvSpPr>
          <p:cNvPr id="5" name="Shape 2"/>
          <p:cNvSpPr/>
          <p:nvPr/>
        </p:nvSpPr>
        <p:spPr>
          <a:xfrm>
            <a:off x="2037993" y="3005733"/>
            <a:ext cx="388739" cy="388739"/>
          </a:xfrm>
          <a:prstGeom prst="roundRect">
            <a:avLst>
              <a:gd name="adj" fmla="val 25722"/>
            </a:avLst>
          </a:prstGeom>
          <a:solidFill>
            <a:srgbClr val="CCEEFF"/>
          </a:solidFill>
          <a:ln w="7620">
            <a:solidFill>
              <a:srgbClr val="B2D4E5"/>
            </a:solidFill>
            <a:prstDash val="solid"/>
          </a:ln>
        </p:spPr>
      </p:sp>
      <p:sp>
        <p:nvSpPr>
          <p:cNvPr id="6" name="Text 3"/>
          <p:cNvSpPr/>
          <p:nvPr/>
        </p:nvSpPr>
        <p:spPr>
          <a:xfrm>
            <a:off x="2648903" y="3026450"/>
            <a:ext cx="2777490" cy="347186"/>
          </a:xfrm>
          <a:prstGeom prst="rect">
            <a:avLst/>
          </a:prstGeom>
          <a:noFill/>
          <a:ln/>
        </p:spPr>
        <p:txBody>
          <a:bodyPr wrap="none" rtlCol="0" anchor="t"/>
          <a:lstStyle/>
          <a:p>
            <a:pPr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Distributed Storage</a:t>
            </a:r>
            <a:endParaRPr lang="en-US" sz="2187" dirty="0"/>
          </a:p>
        </p:txBody>
      </p:sp>
      <p:sp>
        <p:nvSpPr>
          <p:cNvPr id="7" name="Text 4"/>
          <p:cNvSpPr/>
          <p:nvPr/>
        </p:nvSpPr>
        <p:spPr>
          <a:xfrm>
            <a:off x="2648903" y="3506867"/>
            <a:ext cx="4555212" cy="1066205"/>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HDFS distributes data across multiple nodes, providing fault tolerance and high availability.</a:t>
            </a:r>
            <a:endParaRPr lang="en-US" sz="1750" dirty="0"/>
          </a:p>
        </p:txBody>
      </p:sp>
      <p:sp>
        <p:nvSpPr>
          <p:cNvPr id="8" name="Shape 5"/>
          <p:cNvSpPr/>
          <p:nvPr/>
        </p:nvSpPr>
        <p:spPr>
          <a:xfrm>
            <a:off x="7426285" y="3005733"/>
            <a:ext cx="388739" cy="388739"/>
          </a:xfrm>
          <a:prstGeom prst="roundRect">
            <a:avLst>
              <a:gd name="adj" fmla="val 25722"/>
            </a:avLst>
          </a:prstGeom>
          <a:solidFill>
            <a:srgbClr val="CCEEFF"/>
          </a:solidFill>
          <a:ln w="7620">
            <a:solidFill>
              <a:srgbClr val="B2D4E5"/>
            </a:solidFill>
            <a:prstDash val="solid"/>
          </a:ln>
        </p:spPr>
      </p:sp>
      <p:sp>
        <p:nvSpPr>
          <p:cNvPr id="9" name="Text 6"/>
          <p:cNvSpPr/>
          <p:nvPr/>
        </p:nvSpPr>
        <p:spPr>
          <a:xfrm>
            <a:off x="8037195" y="3026450"/>
            <a:ext cx="2777490" cy="347186"/>
          </a:xfrm>
          <a:prstGeom prst="rect">
            <a:avLst/>
          </a:prstGeom>
          <a:noFill/>
          <a:ln/>
        </p:spPr>
        <p:txBody>
          <a:bodyPr wrap="none" rtlCol="0" anchor="t"/>
          <a:lstStyle/>
          <a:p>
            <a:pPr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Scalability</a:t>
            </a:r>
            <a:endParaRPr lang="en-US" sz="2187" dirty="0"/>
          </a:p>
        </p:txBody>
      </p:sp>
      <p:sp>
        <p:nvSpPr>
          <p:cNvPr id="10" name="Text 7"/>
          <p:cNvSpPr/>
          <p:nvPr/>
        </p:nvSpPr>
        <p:spPr>
          <a:xfrm>
            <a:off x="8037195" y="3506867"/>
            <a:ext cx="4555212" cy="1066205"/>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It can easily scale by adding more nodes and offers the ability to store and process large amounts of data.</a:t>
            </a:r>
            <a:endParaRPr lang="en-US" sz="1750" dirty="0"/>
          </a:p>
        </p:txBody>
      </p:sp>
      <p:sp>
        <p:nvSpPr>
          <p:cNvPr id="11" name="Shape 8"/>
          <p:cNvSpPr/>
          <p:nvPr/>
        </p:nvSpPr>
        <p:spPr>
          <a:xfrm>
            <a:off x="2037993" y="5024438"/>
            <a:ext cx="388739" cy="388739"/>
          </a:xfrm>
          <a:prstGeom prst="roundRect">
            <a:avLst>
              <a:gd name="adj" fmla="val 25722"/>
            </a:avLst>
          </a:prstGeom>
          <a:solidFill>
            <a:srgbClr val="CCEEFF"/>
          </a:solidFill>
          <a:ln w="7620">
            <a:solidFill>
              <a:srgbClr val="B2D4E5"/>
            </a:solidFill>
            <a:prstDash val="solid"/>
          </a:ln>
        </p:spPr>
      </p:sp>
      <p:sp>
        <p:nvSpPr>
          <p:cNvPr id="12" name="Text 9"/>
          <p:cNvSpPr/>
          <p:nvPr/>
        </p:nvSpPr>
        <p:spPr>
          <a:xfrm>
            <a:off x="2648903" y="5045154"/>
            <a:ext cx="2777490" cy="347186"/>
          </a:xfrm>
          <a:prstGeom prst="rect">
            <a:avLst/>
          </a:prstGeom>
          <a:noFill/>
          <a:ln/>
        </p:spPr>
        <p:txBody>
          <a:bodyPr wrap="none" rtlCol="0" anchor="t"/>
          <a:lstStyle/>
          <a:p>
            <a:pPr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Data Reliability</a:t>
            </a:r>
            <a:endParaRPr lang="en-US" sz="2187" dirty="0"/>
          </a:p>
        </p:txBody>
      </p:sp>
      <p:sp>
        <p:nvSpPr>
          <p:cNvPr id="13" name="Text 10"/>
          <p:cNvSpPr/>
          <p:nvPr/>
        </p:nvSpPr>
        <p:spPr>
          <a:xfrm>
            <a:off x="2648903" y="5525572"/>
            <a:ext cx="4555212" cy="1066205"/>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Replication of data ensures protection against data loss and allows for data recovery.</a:t>
            </a:r>
            <a:endParaRPr lang="en-US" sz="1750" dirty="0"/>
          </a:p>
        </p:txBody>
      </p:sp>
      <p:sp>
        <p:nvSpPr>
          <p:cNvPr id="14" name="Shape 11"/>
          <p:cNvSpPr/>
          <p:nvPr/>
        </p:nvSpPr>
        <p:spPr>
          <a:xfrm>
            <a:off x="7426285" y="5024438"/>
            <a:ext cx="388739" cy="388739"/>
          </a:xfrm>
          <a:prstGeom prst="roundRect">
            <a:avLst>
              <a:gd name="adj" fmla="val 25722"/>
            </a:avLst>
          </a:prstGeom>
          <a:solidFill>
            <a:srgbClr val="CCEEFF"/>
          </a:solidFill>
          <a:ln w="7620">
            <a:solidFill>
              <a:srgbClr val="B2D4E5"/>
            </a:solidFill>
            <a:prstDash val="solid"/>
          </a:ln>
        </p:spPr>
      </p:sp>
      <p:sp>
        <p:nvSpPr>
          <p:cNvPr id="15" name="Text 12"/>
          <p:cNvSpPr/>
          <p:nvPr/>
        </p:nvSpPr>
        <p:spPr>
          <a:xfrm>
            <a:off x="8037195" y="5045154"/>
            <a:ext cx="2777490" cy="347186"/>
          </a:xfrm>
          <a:prstGeom prst="rect">
            <a:avLst/>
          </a:prstGeom>
          <a:noFill/>
          <a:ln/>
        </p:spPr>
        <p:txBody>
          <a:bodyPr wrap="none" rtlCol="0" anchor="t"/>
          <a:lstStyle/>
          <a:p>
            <a:pPr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Cost-Efficiency</a:t>
            </a:r>
            <a:endParaRPr lang="en-US" sz="2187" dirty="0"/>
          </a:p>
        </p:txBody>
      </p:sp>
      <p:sp>
        <p:nvSpPr>
          <p:cNvPr id="16" name="Text 13"/>
          <p:cNvSpPr/>
          <p:nvPr/>
        </p:nvSpPr>
        <p:spPr>
          <a:xfrm>
            <a:off x="8037195" y="5525572"/>
            <a:ext cx="4555212" cy="1066205"/>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Using cost-effective commodity hardware makes HDFS a cost-efficient storage solution for big data.</a:t>
            </a:r>
            <a:endParaRPr lang="en-US" sz="1750" dirty="0"/>
          </a:p>
        </p:txBody>
      </p:sp>
      <p:pic>
        <p:nvPicPr>
          <p:cNvPr id="1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2195751"/>
            <a:ext cx="7477601" cy="2083118"/>
          </a:xfrm>
          <a:prstGeom prst="rect">
            <a:avLst/>
          </a:prstGeom>
          <a:noFill/>
          <a:ln/>
        </p:spPr>
        <p:txBody>
          <a:bodyPr wrap="square" rtlCol="0" anchor="t"/>
          <a:lstStyle/>
          <a:p>
            <a:pPr indent="0" marL="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Command to create the directory structure in HDFS</a:t>
            </a:r>
            <a:endParaRPr lang="en-US" sz="4374" dirty="0"/>
          </a:p>
        </p:txBody>
      </p:sp>
      <p:sp>
        <p:nvSpPr>
          <p:cNvPr id="6" name="Text 2"/>
          <p:cNvSpPr/>
          <p:nvPr/>
        </p:nvSpPr>
        <p:spPr>
          <a:xfrm>
            <a:off x="833199" y="4612124"/>
            <a:ext cx="7477601" cy="1421606"/>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The command to create a directory structure in HDFS is </a:t>
            </a:r>
            <a:pPr indent="0" marL="0">
              <a:lnSpc>
                <a:spcPts val="2799"/>
              </a:lnSpc>
              <a:buNone/>
            </a:pPr>
            <a:r>
              <a:rPr lang="en-US" sz="1750" b="1" dirty="0">
                <a:solidFill>
                  <a:srgbClr val="272525"/>
                </a:solidFill>
                <a:latin typeface="Eudoxus Sans" pitchFamily="34" charset="0"/>
                <a:ea typeface="Eudoxus Sans" pitchFamily="34" charset="-122"/>
                <a:cs typeface="Eudoxus Sans" pitchFamily="34" charset="-120"/>
              </a:rPr>
              <a:t>hadoop fs -mkdir -p /path/to/hd</a:t>
            </a:r>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 This command allows the creation of nested directories by using the </a:t>
            </a:r>
            <a:pPr indent="0" marL="0">
              <a:lnSpc>
                <a:spcPts val="2799"/>
              </a:lnSpc>
              <a:buNone/>
            </a:pPr>
            <a:r>
              <a:rPr lang="en-US" sz="1750" b="1" dirty="0">
                <a:solidFill>
                  <a:srgbClr val="272525"/>
                </a:solidFill>
                <a:latin typeface="Eudoxus Sans" pitchFamily="34" charset="0"/>
                <a:ea typeface="Eudoxus Sans" pitchFamily="34" charset="-122"/>
                <a:cs typeface="Eudoxus Sans" pitchFamily="34" charset="-120"/>
              </a:rPr>
              <a:t>-p</a:t>
            </a:r>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 flag, ensuring that parent directories are created as needed.</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2195751"/>
            <a:ext cx="7477601" cy="2083118"/>
          </a:xfrm>
          <a:prstGeom prst="rect">
            <a:avLst/>
          </a:prstGeom>
          <a:noFill/>
          <a:ln/>
        </p:spPr>
        <p:txBody>
          <a:bodyPr wrap="square" rtlCol="0" anchor="t"/>
          <a:lstStyle/>
          <a:p>
            <a:pPr indent="0" marL="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Explanation of the command: hadoop fs -mkdir -p /path/to/hd</a:t>
            </a:r>
            <a:endParaRPr lang="en-US" sz="4374" dirty="0"/>
          </a:p>
        </p:txBody>
      </p:sp>
      <p:sp>
        <p:nvSpPr>
          <p:cNvPr id="6" name="Text 2"/>
          <p:cNvSpPr/>
          <p:nvPr/>
        </p:nvSpPr>
        <p:spPr>
          <a:xfrm>
            <a:off x="833199" y="4612124"/>
            <a:ext cx="7477601" cy="1421606"/>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The command "hadoop fs -mkdir -p /path/to/hd" is used to create a directory structure in HDFS. The "-mkdir -p" flag ensures that intermediate directories are created. This is essential for creating nested directories in HDFS with a single command.</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2098715"/>
            <a:ext cx="7477601" cy="1388745"/>
          </a:xfrm>
          <a:prstGeom prst="rect">
            <a:avLst/>
          </a:prstGeom>
          <a:noFill/>
          <a:ln/>
        </p:spPr>
        <p:txBody>
          <a:bodyPr wrap="square" rtlCol="0" anchor="t"/>
          <a:lstStyle/>
          <a:p>
            <a:pPr indent="0" marL="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Importance of the -p flag in the command</a:t>
            </a:r>
            <a:endParaRPr lang="en-US" sz="4374" dirty="0"/>
          </a:p>
        </p:txBody>
      </p:sp>
      <p:sp>
        <p:nvSpPr>
          <p:cNvPr id="6" name="Text 2"/>
          <p:cNvSpPr/>
          <p:nvPr/>
        </p:nvSpPr>
        <p:spPr>
          <a:xfrm>
            <a:off x="1188601" y="3820716"/>
            <a:ext cx="7122200" cy="710803"/>
          </a:xfrm>
          <a:prstGeom prst="rect">
            <a:avLst/>
          </a:prstGeom>
          <a:noFill/>
          <a:ln/>
        </p:spPr>
        <p:txBody>
          <a:bodyPr wrap="square" rtlCol="0" anchor="t"/>
          <a:lstStyle/>
          <a:p>
            <a:pPr algn="l" marL="342900" indent="-342900">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Preservation of parent directory:</a:t>
            </a:r>
            <a:pPr algn="l"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 Ensures that all parent directories leading to the destination directory are created if they do not exist.</a:t>
            </a:r>
            <a:endParaRPr lang="en-US" sz="1750" dirty="0"/>
          </a:p>
        </p:txBody>
      </p:sp>
      <p:sp>
        <p:nvSpPr>
          <p:cNvPr id="7" name="Text 3"/>
          <p:cNvSpPr/>
          <p:nvPr/>
        </p:nvSpPr>
        <p:spPr>
          <a:xfrm>
            <a:off x="1188601" y="4620339"/>
            <a:ext cx="7122200" cy="710803"/>
          </a:xfrm>
          <a:prstGeom prst="rect">
            <a:avLst/>
          </a:prstGeom>
          <a:noFill/>
          <a:ln/>
        </p:spPr>
        <p:txBody>
          <a:bodyPr wrap="square" rtlCol="0" anchor="t"/>
          <a:lstStyle/>
          <a:p>
            <a:pPr algn="l" marL="342900" indent="-342900">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Prevents errors:</a:t>
            </a:r>
            <a:pPr algn="l"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 Avoids potential errors by creating necessary parent directories along with the specified directory.</a:t>
            </a:r>
            <a:endParaRPr lang="en-US" sz="1750" dirty="0"/>
          </a:p>
        </p:txBody>
      </p:sp>
      <p:sp>
        <p:nvSpPr>
          <p:cNvPr id="8" name="Text 4"/>
          <p:cNvSpPr/>
          <p:nvPr/>
        </p:nvSpPr>
        <p:spPr>
          <a:xfrm>
            <a:off x="1188601" y="5419963"/>
            <a:ext cx="7122200" cy="710803"/>
          </a:xfrm>
          <a:prstGeom prst="rect">
            <a:avLst/>
          </a:prstGeom>
          <a:noFill/>
          <a:ln/>
        </p:spPr>
        <p:txBody>
          <a:bodyPr wrap="square" rtlCol="0" anchor="t"/>
          <a:lstStyle/>
          <a:p>
            <a:pPr algn="l" marL="342900" indent="-342900">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Efficient directory creation:</a:t>
            </a:r>
            <a:pPr algn="l"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 Enables the efficient creation of complex directory structures with a single command.</a:t>
            </a:r>
            <a:endParaRPr lang="en-US" sz="1750" dirty="0"/>
          </a:p>
        </p:txBody>
      </p:sp>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175986" y="595193"/>
            <a:ext cx="10278428" cy="1352550"/>
          </a:xfrm>
          <a:prstGeom prst="rect">
            <a:avLst/>
          </a:prstGeom>
          <a:noFill/>
          <a:ln/>
        </p:spPr>
        <p:txBody>
          <a:bodyPr wrap="square" rtlCol="0" anchor="t"/>
          <a:lstStyle/>
          <a:p>
            <a:pPr indent="0" marL="0">
              <a:lnSpc>
                <a:spcPts val="5325"/>
              </a:lnSpc>
              <a:buNone/>
            </a:pPr>
            <a:r>
              <a:rPr lang="en-US" sz="4260" b="1" dirty="0">
                <a:solidFill>
                  <a:srgbClr val="000000"/>
                </a:solidFill>
                <a:latin typeface="p22-mackinac-pro" pitchFamily="34" charset="0"/>
                <a:ea typeface="p22-mackinac-pro" pitchFamily="34" charset="-122"/>
                <a:cs typeface="p22-mackinac-pro" pitchFamily="34" charset="-120"/>
              </a:rPr>
              <a:t>Example of creating a directory structure in HDFS</a:t>
            </a:r>
            <a:endParaRPr lang="en-US" sz="4260" dirty="0"/>
          </a:p>
        </p:txBody>
      </p:sp>
      <p:sp>
        <p:nvSpPr>
          <p:cNvPr id="5" name="Text 2"/>
          <p:cNvSpPr/>
          <p:nvPr/>
        </p:nvSpPr>
        <p:spPr>
          <a:xfrm>
            <a:off x="2175986" y="2466975"/>
            <a:ext cx="4875252" cy="1038344"/>
          </a:xfrm>
          <a:prstGeom prst="rect">
            <a:avLst/>
          </a:prstGeom>
          <a:noFill/>
          <a:ln/>
        </p:spPr>
        <p:txBody>
          <a:bodyPr wrap="square" rtlCol="0" anchor="t"/>
          <a:lstStyle/>
          <a:p>
            <a:pPr indent="0" marL="0">
              <a:lnSpc>
                <a:spcPts val="2726"/>
              </a:lnSpc>
              <a:buNone/>
            </a:pPr>
            <a:r>
              <a:rPr lang="en-US" sz="1704" dirty="0">
                <a:solidFill>
                  <a:srgbClr val="272525"/>
                </a:solidFill>
                <a:latin typeface="Eudoxus Sans" pitchFamily="34" charset="0"/>
                <a:ea typeface="Eudoxus Sans" pitchFamily="34" charset="-122"/>
                <a:cs typeface="Eudoxus Sans" pitchFamily="34" charset="-120"/>
              </a:rPr>
              <a:t>Creating a directory structure in Hadoop File System (HDFS) involves organizing data in a hierarchical manner.</a:t>
            </a:r>
            <a:endParaRPr lang="en-US" sz="1704" dirty="0"/>
          </a:p>
        </p:txBody>
      </p:sp>
      <p:sp>
        <p:nvSpPr>
          <p:cNvPr id="6" name="Text 3"/>
          <p:cNvSpPr/>
          <p:nvPr/>
        </p:nvSpPr>
        <p:spPr>
          <a:xfrm>
            <a:off x="2175986" y="3699986"/>
            <a:ext cx="4875252" cy="1038344"/>
          </a:xfrm>
          <a:prstGeom prst="rect">
            <a:avLst/>
          </a:prstGeom>
          <a:noFill/>
          <a:ln/>
        </p:spPr>
        <p:txBody>
          <a:bodyPr wrap="square" rtlCol="0" anchor="t"/>
          <a:lstStyle/>
          <a:p>
            <a:pPr indent="0" marL="0">
              <a:lnSpc>
                <a:spcPts val="2726"/>
              </a:lnSpc>
              <a:buNone/>
            </a:pPr>
            <a:r>
              <a:rPr lang="en-US" sz="1704" dirty="0">
                <a:solidFill>
                  <a:srgbClr val="272525"/>
                </a:solidFill>
                <a:latin typeface="Eudoxus Sans" pitchFamily="34" charset="0"/>
                <a:ea typeface="Eudoxus Sans" pitchFamily="34" charset="-122"/>
                <a:cs typeface="Eudoxus Sans" pitchFamily="34" charset="-120"/>
              </a:rPr>
              <a:t>By using the command hadoop fs -mkdir -p, users can create multiple directories within a single command.</a:t>
            </a:r>
            <a:endParaRPr lang="en-US" sz="1704" dirty="0"/>
          </a:p>
        </p:txBody>
      </p:sp>
      <p:sp>
        <p:nvSpPr>
          <p:cNvPr id="7" name="Text 4"/>
          <p:cNvSpPr/>
          <p:nvPr/>
        </p:nvSpPr>
        <p:spPr>
          <a:xfrm>
            <a:off x="2175986" y="4932998"/>
            <a:ext cx="4875252" cy="692229"/>
          </a:xfrm>
          <a:prstGeom prst="rect">
            <a:avLst/>
          </a:prstGeom>
          <a:noFill/>
          <a:ln/>
        </p:spPr>
        <p:txBody>
          <a:bodyPr wrap="square" rtlCol="0" anchor="t"/>
          <a:lstStyle/>
          <a:p>
            <a:pPr indent="0" marL="0">
              <a:lnSpc>
                <a:spcPts val="2726"/>
              </a:lnSpc>
              <a:buNone/>
            </a:pPr>
            <a:r>
              <a:rPr lang="en-US" sz="1704" dirty="0">
                <a:solidFill>
                  <a:srgbClr val="272525"/>
                </a:solidFill>
                <a:latin typeface="Eudoxus Sans" pitchFamily="34" charset="0"/>
                <a:ea typeface="Eudoxus Sans" pitchFamily="34" charset="-122"/>
                <a:cs typeface="Eudoxus Sans" pitchFamily="34" charset="-120"/>
              </a:rPr>
              <a:t>This enables the efficient management of data in a distributed environment.</a:t>
            </a:r>
            <a:endParaRPr lang="en-US" sz="1704" dirty="0"/>
          </a:p>
        </p:txBody>
      </p:sp>
      <p:pic>
        <p:nvPicPr>
          <p:cNvPr id="8" name="Image 1" descr="preencoded.png">    </p:cNvPr>
          <p:cNvPicPr>
            <a:picLocks noChangeAspect="1"/>
          </p:cNvPicPr>
          <p:nvPr/>
        </p:nvPicPr>
        <p:blipFill>
          <a:blip r:embed="rId2"/>
          <a:stretch>
            <a:fillRect/>
          </a:stretch>
        </p:blipFill>
        <p:spPr>
          <a:xfrm>
            <a:off x="7586782" y="2515672"/>
            <a:ext cx="4875252" cy="4875252"/>
          </a:xfrm>
          <a:prstGeom prst="rect">
            <a:avLst/>
          </a:prstGeom>
        </p:spPr>
      </p:pic>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2021562"/>
            <a:ext cx="10554414" cy="1388745"/>
          </a:xfrm>
          <a:prstGeom prst="rect">
            <a:avLst/>
          </a:prstGeom>
          <a:noFill/>
          <a:ln/>
        </p:spPr>
        <p:txBody>
          <a:bodyPr wrap="square" rtlCol="0" anchor="t"/>
          <a:lstStyle/>
          <a:p>
            <a:pPr indent="0" marL="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Best practices for creating directory structures in HDFS</a:t>
            </a:r>
            <a:endParaRPr lang="en-US" sz="4374" dirty="0"/>
          </a:p>
        </p:txBody>
      </p:sp>
      <p:sp>
        <p:nvSpPr>
          <p:cNvPr id="5" name="Shape 2"/>
          <p:cNvSpPr/>
          <p:nvPr/>
        </p:nvSpPr>
        <p:spPr>
          <a:xfrm>
            <a:off x="2037993" y="3854648"/>
            <a:ext cx="3370064" cy="2353389"/>
          </a:xfrm>
          <a:prstGeom prst="roundRect">
            <a:avLst>
              <a:gd name="adj" fmla="val 4249"/>
            </a:avLst>
          </a:prstGeom>
          <a:solidFill>
            <a:srgbClr val="CCEEFF"/>
          </a:solidFill>
          <a:ln w="7620">
            <a:solidFill>
              <a:srgbClr val="B2D4E5"/>
            </a:solidFill>
            <a:prstDash val="solid"/>
          </a:ln>
        </p:spPr>
      </p:sp>
      <p:sp>
        <p:nvSpPr>
          <p:cNvPr id="6" name="Text 3"/>
          <p:cNvSpPr/>
          <p:nvPr/>
        </p:nvSpPr>
        <p:spPr>
          <a:xfrm>
            <a:off x="2267783" y="4084439"/>
            <a:ext cx="2807375" cy="347186"/>
          </a:xfrm>
          <a:prstGeom prst="rect">
            <a:avLst/>
          </a:prstGeom>
          <a:noFill/>
          <a:ln/>
        </p:spPr>
        <p:txBody>
          <a:bodyPr wrap="none" rtlCol="0" anchor="t"/>
          <a:lstStyle/>
          <a:p>
            <a:pPr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Logical Organization</a:t>
            </a:r>
            <a:endParaRPr lang="en-US" sz="2187" dirty="0"/>
          </a:p>
        </p:txBody>
      </p:sp>
      <p:sp>
        <p:nvSpPr>
          <p:cNvPr id="7" name="Text 4"/>
          <p:cNvSpPr/>
          <p:nvPr/>
        </p:nvSpPr>
        <p:spPr>
          <a:xfrm>
            <a:off x="2267783" y="4564856"/>
            <a:ext cx="2910483" cy="1066205"/>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Arrange directories based on data access patterns and usage frequency.</a:t>
            </a:r>
            <a:endParaRPr lang="en-US" sz="1750" dirty="0"/>
          </a:p>
        </p:txBody>
      </p:sp>
      <p:sp>
        <p:nvSpPr>
          <p:cNvPr id="8" name="Shape 5"/>
          <p:cNvSpPr/>
          <p:nvPr/>
        </p:nvSpPr>
        <p:spPr>
          <a:xfrm>
            <a:off x="5630228" y="3854648"/>
            <a:ext cx="3370064" cy="2353389"/>
          </a:xfrm>
          <a:prstGeom prst="roundRect">
            <a:avLst>
              <a:gd name="adj" fmla="val 4249"/>
            </a:avLst>
          </a:prstGeom>
          <a:solidFill>
            <a:srgbClr val="CCEEFF"/>
          </a:solidFill>
          <a:ln w="7620">
            <a:solidFill>
              <a:srgbClr val="B2D4E5"/>
            </a:solidFill>
            <a:prstDash val="solid"/>
          </a:ln>
        </p:spPr>
      </p:sp>
      <p:sp>
        <p:nvSpPr>
          <p:cNvPr id="9" name="Text 6"/>
          <p:cNvSpPr/>
          <p:nvPr/>
        </p:nvSpPr>
        <p:spPr>
          <a:xfrm>
            <a:off x="5860018" y="4084439"/>
            <a:ext cx="2777490" cy="347186"/>
          </a:xfrm>
          <a:prstGeom prst="rect">
            <a:avLst/>
          </a:prstGeom>
          <a:noFill/>
          <a:ln/>
        </p:spPr>
        <p:txBody>
          <a:bodyPr wrap="none" rtlCol="0" anchor="t"/>
          <a:lstStyle/>
          <a:p>
            <a:pPr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Optimal File Sizes</a:t>
            </a:r>
            <a:endParaRPr lang="en-US" sz="2187" dirty="0"/>
          </a:p>
        </p:txBody>
      </p:sp>
      <p:sp>
        <p:nvSpPr>
          <p:cNvPr id="10" name="Text 7"/>
          <p:cNvSpPr/>
          <p:nvPr/>
        </p:nvSpPr>
        <p:spPr>
          <a:xfrm>
            <a:off x="5860018" y="4564856"/>
            <a:ext cx="2910483" cy="1066205"/>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Store files of compatible sizes to enhance read and write performance.</a:t>
            </a:r>
            <a:endParaRPr lang="en-US" sz="1750" dirty="0"/>
          </a:p>
        </p:txBody>
      </p:sp>
      <p:sp>
        <p:nvSpPr>
          <p:cNvPr id="11" name="Shape 8"/>
          <p:cNvSpPr/>
          <p:nvPr/>
        </p:nvSpPr>
        <p:spPr>
          <a:xfrm>
            <a:off x="9222462" y="3854648"/>
            <a:ext cx="3370064" cy="2353389"/>
          </a:xfrm>
          <a:prstGeom prst="roundRect">
            <a:avLst>
              <a:gd name="adj" fmla="val 4249"/>
            </a:avLst>
          </a:prstGeom>
          <a:solidFill>
            <a:srgbClr val="CCEEFF"/>
          </a:solidFill>
          <a:ln w="7620">
            <a:solidFill>
              <a:srgbClr val="B2D4E5"/>
            </a:solidFill>
            <a:prstDash val="solid"/>
          </a:ln>
        </p:spPr>
      </p:sp>
      <p:sp>
        <p:nvSpPr>
          <p:cNvPr id="12" name="Text 9"/>
          <p:cNvSpPr/>
          <p:nvPr/>
        </p:nvSpPr>
        <p:spPr>
          <a:xfrm>
            <a:off x="9452253" y="4084439"/>
            <a:ext cx="2910483" cy="694373"/>
          </a:xfrm>
          <a:prstGeom prst="rect">
            <a:avLst/>
          </a:prstGeom>
          <a:noFill/>
          <a:ln/>
        </p:spPr>
        <p:txBody>
          <a:bodyPr wrap="square" rtlCol="0" anchor="t"/>
          <a:lstStyle/>
          <a:p>
            <a:pPr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Metadata Management</a:t>
            </a:r>
            <a:endParaRPr lang="en-US" sz="2187" dirty="0"/>
          </a:p>
        </p:txBody>
      </p:sp>
      <p:sp>
        <p:nvSpPr>
          <p:cNvPr id="13" name="Text 10"/>
          <p:cNvSpPr/>
          <p:nvPr/>
        </p:nvSpPr>
        <p:spPr>
          <a:xfrm>
            <a:off x="9452253" y="4912043"/>
            <a:ext cx="2910483" cy="1066205"/>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Properly manage metadata to facilitate easier data retrieval and processing.</a:t>
            </a:r>
            <a:endParaRPr lang="en-US" sz="1750" dirty="0"/>
          </a:p>
        </p:txBody>
      </p:sp>
      <p:pic>
        <p:nvPicPr>
          <p:cNvPr id="14"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2091690"/>
            <a:ext cx="10554414" cy="1388745"/>
          </a:xfrm>
          <a:prstGeom prst="rect">
            <a:avLst/>
          </a:prstGeom>
          <a:noFill/>
          <a:ln/>
        </p:spPr>
        <p:txBody>
          <a:bodyPr wrap="square" rtlCol="0" anchor="t"/>
          <a:lstStyle/>
          <a:p>
            <a:pPr indent="0" marL="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Common HDFS Errors and Troubleshooting</a:t>
            </a:r>
            <a:endParaRPr lang="en-US" sz="4374" dirty="0"/>
          </a:p>
        </p:txBody>
      </p:sp>
      <p:pic>
        <p:nvPicPr>
          <p:cNvPr id="5" name="Image 1" descr="preencoded.png">    </p:cNvPr>
          <p:cNvPicPr>
            <a:picLocks noChangeAspect="1"/>
          </p:cNvPicPr>
          <p:nvPr/>
        </p:nvPicPr>
        <p:blipFill>
          <a:blip r:embed="rId2"/>
          <a:stretch>
            <a:fillRect/>
          </a:stretch>
        </p:blipFill>
        <p:spPr>
          <a:xfrm>
            <a:off x="2037993" y="3924776"/>
            <a:ext cx="444341" cy="444341"/>
          </a:xfrm>
          <a:prstGeom prst="rect">
            <a:avLst/>
          </a:prstGeom>
        </p:spPr>
      </p:pic>
      <p:sp>
        <p:nvSpPr>
          <p:cNvPr id="6" name="Text 2"/>
          <p:cNvSpPr/>
          <p:nvPr/>
        </p:nvSpPr>
        <p:spPr>
          <a:xfrm>
            <a:off x="2037993" y="4591288"/>
            <a:ext cx="2777490" cy="347186"/>
          </a:xfrm>
          <a:prstGeom prst="rect">
            <a:avLst/>
          </a:prstGeom>
          <a:noFill/>
          <a:ln/>
        </p:spPr>
        <p:txBody>
          <a:bodyPr wrap="none" rtlCol="0" anchor="t"/>
          <a:lstStyle/>
          <a:p>
            <a:pPr algn="l" indent="0" marL="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Error Messages</a:t>
            </a:r>
            <a:endParaRPr lang="en-US" sz="2187" dirty="0"/>
          </a:p>
        </p:txBody>
      </p:sp>
      <p:sp>
        <p:nvSpPr>
          <p:cNvPr id="7" name="Text 3"/>
          <p:cNvSpPr/>
          <p:nvPr/>
        </p:nvSpPr>
        <p:spPr>
          <a:xfrm>
            <a:off x="2037993" y="5071705"/>
            <a:ext cx="3295888" cy="1066205"/>
          </a:xfrm>
          <a:prstGeom prst="rect">
            <a:avLst/>
          </a:prstGeom>
          <a:noFill/>
          <a:ln/>
        </p:spPr>
        <p:txBody>
          <a:bodyPr wrap="square" rtlCol="0" anchor="t"/>
          <a:lstStyle/>
          <a:p>
            <a:pPr algn="l"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Correctly interpret error messages &amp; logs to identify issues.</a:t>
            </a:r>
            <a:endParaRPr lang="en-US" sz="1750" dirty="0"/>
          </a:p>
        </p:txBody>
      </p:sp>
      <p:pic>
        <p:nvPicPr>
          <p:cNvPr id="8" name="Image 2" descr="preencoded.png">    </p:cNvPr>
          <p:cNvPicPr>
            <a:picLocks noChangeAspect="1"/>
          </p:cNvPicPr>
          <p:nvPr/>
        </p:nvPicPr>
        <p:blipFill>
          <a:blip r:embed="rId3"/>
          <a:stretch>
            <a:fillRect/>
          </a:stretch>
        </p:blipFill>
        <p:spPr>
          <a:xfrm>
            <a:off x="5667137" y="3924776"/>
            <a:ext cx="444341" cy="444341"/>
          </a:xfrm>
          <a:prstGeom prst="rect">
            <a:avLst/>
          </a:prstGeom>
        </p:spPr>
      </p:pic>
      <p:sp>
        <p:nvSpPr>
          <p:cNvPr id="9" name="Text 4"/>
          <p:cNvSpPr/>
          <p:nvPr/>
        </p:nvSpPr>
        <p:spPr>
          <a:xfrm>
            <a:off x="5667137" y="4591288"/>
            <a:ext cx="2777490" cy="347186"/>
          </a:xfrm>
          <a:prstGeom prst="rect">
            <a:avLst/>
          </a:prstGeom>
          <a:noFill/>
          <a:ln/>
        </p:spPr>
        <p:txBody>
          <a:bodyPr wrap="none" rtlCol="0" anchor="t"/>
          <a:lstStyle/>
          <a:p>
            <a:pPr algn="l" indent="0" marL="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Debugging Tools</a:t>
            </a:r>
            <a:endParaRPr lang="en-US" sz="2187" dirty="0"/>
          </a:p>
        </p:txBody>
      </p:sp>
      <p:sp>
        <p:nvSpPr>
          <p:cNvPr id="10" name="Text 5"/>
          <p:cNvSpPr/>
          <p:nvPr/>
        </p:nvSpPr>
        <p:spPr>
          <a:xfrm>
            <a:off x="5667137" y="5071705"/>
            <a:ext cx="3296007" cy="1066205"/>
          </a:xfrm>
          <a:prstGeom prst="rect">
            <a:avLst/>
          </a:prstGeom>
          <a:noFill/>
          <a:ln/>
        </p:spPr>
        <p:txBody>
          <a:bodyPr wrap="square" rtlCol="0" anchor="t"/>
          <a:lstStyle/>
          <a:p>
            <a:pPr algn="l"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Utilize debugging tools like Hadoop log analysis for diagnostics.</a:t>
            </a:r>
            <a:endParaRPr lang="en-US" sz="1750" dirty="0"/>
          </a:p>
        </p:txBody>
      </p:sp>
      <p:pic>
        <p:nvPicPr>
          <p:cNvPr id="11" name="Image 3" descr="preencoded.png">    </p:cNvPr>
          <p:cNvPicPr>
            <a:picLocks noChangeAspect="1"/>
          </p:cNvPicPr>
          <p:nvPr/>
        </p:nvPicPr>
        <p:blipFill>
          <a:blip r:embed="rId4"/>
          <a:stretch>
            <a:fillRect/>
          </a:stretch>
        </p:blipFill>
        <p:spPr>
          <a:xfrm>
            <a:off x="9296400" y="3924776"/>
            <a:ext cx="444341" cy="444341"/>
          </a:xfrm>
          <a:prstGeom prst="rect">
            <a:avLst/>
          </a:prstGeom>
        </p:spPr>
      </p:pic>
      <p:sp>
        <p:nvSpPr>
          <p:cNvPr id="12" name="Text 6"/>
          <p:cNvSpPr/>
          <p:nvPr/>
        </p:nvSpPr>
        <p:spPr>
          <a:xfrm>
            <a:off x="9296400" y="4591288"/>
            <a:ext cx="3296007" cy="694373"/>
          </a:xfrm>
          <a:prstGeom prst="rect">
            <a:avLst/>
          </a:prstGeom>
          <a:noFill/>
          <a:ln/>
        </p:spPr>
        <p:txBody>
          <a:bodyPr wrap="square" rtlCol="0" anchor="t"/>
          <a:lstStyle/>
          <a:p>
            <a:pPr algn="l" indent="0" marL="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Troubleshooting Process</a:t>
            </a:r>
            <a:endParaRPr lang="en-US" sz="2187" dirty="0"/>
          </a:p>
        </p:txBody>
      </p:sp>
      <p:sp>
        <p:nvSpPr>
          <p:cNvPr id="13" name="Text 7"/>
          <p:cNvSpPr/>
          <p:nvPr/>
        </p:nvSpPr>
        <p:spPr>
          <a:xfrm>
            <a:off x="9296400" y="5418892"/>
            <a:ext cx="3296007" cy="710803"/>
          </a:xfrm>
          <a:prstGeom prst="rect">
            <a:avLst/>
          </a:prstGeom>
          <a:noFill/>
          <a:ln/>
        </p:spPr>
        <p:txBody>
          <a:bodyPr wrap="square" rtlCol="0" anchor="t"/>
          <a:lstStyle/>
          <a:p>
            <a:pPr algn="l"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Step-by-step troubleshooting process for HDFS issues.</a:t>
            </a:r>
            <a:endParaRPr lang="en-US" sz="1750"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0791"/>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10972800" y="0"/>
            <a:ext cx="3657600" cy="8230791"/>
          </a:xfrm>
          <a:prstGeom prst="rect">
            <a:avLst/>
          </a:prstGeom>
        </p:spPr>
      </p:pic>
      <p:sp>
        <p:nvSpPr>
          <p:cNvPr id="5" name="Text 1"/>
          <p:cNvSpPr/>
          <p:nvPr/>
        </p:nvSpPr>
        <p:spPr>
          <a:xfrm>
            <a:off x="828556" y="607576"/>
            <a:ext cx="9315688" cy="1381125"/>
          </a:xfrm>
          <a:prstGeom prst="rect">
            <a:avLst/>
          </a:prstGeom>
          <a:noFill/>
          <a:ln/>
        </p:spPr>
        <p:txBody>
          <a:bodyPr wrap="square" rtlCol="0" anchor="t"/>
          <a:lstStyle/>
          <a:p>
            <a:pPr indent="0" marL="0">
              <a:lnSpc>
                <a:spcPts val="5437"/>
              </a:lnSpc>
              <a:buNone/>
            </a:pPr>
            <a:r>
              <a:rPr lang="en-US" sz="4350" b="1" dirty="0">
                <a:solidFill>
                  <a:srgbClr val="000000"/>
                </a:solidFill>
                <a:latin typeface="p22-mackinac-pro" pitchFamily="34" charset="0"/>
                <a:ea typeface="p22-mackinac-pro" pitchFamily="34" charset="-122"/>
                <a:cs typeface="p22-mackinac-pro" pitchFamily="34" charset="-120"/>
              </a:rPr>
              <a:t>Managing Directory Structures in HDFS</a:t>
            </a:r>
            <a:endParaRPr lang="en-US" sz="4350" dirty="0"/>
          </a:p>
        </p:txBody>
      </p:sp>
      <p:pic>
        <p:nvPicPr>
          <p:cNvPr id="6" name="Image 2" descr="preencoded.png">    </p:cNvPr>
          <p:cNvPicPr>
            <a:picLocks noChangeAspect="1"/>
          </p:cNvPicPr>
          <p:nvPr/>
        </p:nvPicPr>
        <p:blipFill>
          <a:blip r:embed="rId3"/>
          <a:stretch>
            <a:fillRect/>
          </a:stretch>
        </p:blipFill>
        <p:spPr>
          <a:xfrm>
            <a:off x="828556" y="2320052"/>
            <a:ext cx="1104781" cy="1767721"/>
          </a:xfrm>
          <a:prstGeom prst="rect">
            <a:avLst/>
          </a:prstGeom>
        </p:spPr>
      </p:pic>
      <p:sp>
        <p:nvSpPr>
          <p:cNvPr id="7" name="Text 2"/>
          <p:cNvSpPr/>
          <p:nvPr/>
        </p:nvSpPr>
        <p:spPr>
          <a:xfrm>
            <a:off x="2264688" y="2540913"/>
            <a:ext cx="2762131" cy="345281"/>
          </a:xfrm>
          <a:prstGeom prst="rect">
            <a:avLst/>
          </a:prstGeom>
          <a:noFill/>
          <a:ln/>
        </p:spPr>
        <p:txBody>
          <a:bodyPr wrap="none" rtlCol="0" anchor="t"/>
          <a:lstStyle/>
          <a:p>
            <a:pPr algn="l" indent="0" marL="0">
              <a:lnSpc>
                <a:spcPts val="2719"/>
              </a:lnSpc>
              <a:buNone/>
            </a:pPr>
            <a:r>
              <a:rPr lang="en-US" sz="2175" b="1" dirty="0">
                <a:solidFill>
                  <a:srgbClr val="272525"/>
                </a:solidFill>
                <a:latin typeface="p22-mackinac-pro" pitchFamily="34" charset="0"/>
                <a:ea typeface="p22-mackinac-pro" pitchFamily="34" charset="-122"/>
                <a:cs typeface="p22-mackinac-pro" pitchFamily="34" charset="-120"/>
              </a:rPr>
              <a:t>hadoop fs -ls /path</a:t>
            </a:r>
            <a:endParaRPr lang="en-US" sz="2175" dirty="0"/>
          </a:p>
        </p:txBody>
      </p:sp>
      <p:sp>
        <p:nvSpPr>
          <p:cNvPr id="8" name="Text 3"/>
          <p:cNvSpPr/>
          <p:nvPr/>
        </p:nvSpPr>
        <p:spPr>
          <a:xfrm>
            <a:off x="2264688" y="3018711"/>
            <a:ext cx="7879556" cy="353497"/>
          </a:xfrm>
          <a:prstGeom prst="rect">
            <a:avLst/>
          </a:prstGeom>
          <a:noFill/>
          <a:ln/>
        </p:spPr>
        <p:txBody>
          <a:bodyPr wrap="none" rtlCol="0" anchor="t"/>
          <a:lstStyle/>
          <a:p>
            <a:pPr algn="l" indent="0" marL="0">
              <a:lnSpc>
                <a:spcPts val="2784"/>
              </a:lnSpc>
              <a:buNone/>
            </a:pPr>
            <a:r>
              <a:rPr lang="en-US" sz="1740" dirty="0">
                <a:solidFill>
                  <a:srgbClr val="272525"/>
                </a:solidFill>
                <a:latin typeface="Eudoxus Sans" pitchFamily="34" charset="0"/>
                <a:ea typeface="Eudoxus Sans" pitchFamily="34" charset="-122"/>
                <a:cs typeface="Eudoxus Sans" pitchFamily="34" charset="-120"/>
              </a:rPr>
              <a:t>List the contents of a directory in HDFS.</a:t>
            </a:r>
            <a:endParaRPr lang="en-US" sz="1740" dirty="0"/>
          </a:p>
        </p:txBody>
      </p:sp>
      <p:pic>
        <p:nvPicPr>
          <p:cNvPr id="9" name="Image 3" descr="preencoded.png">    </p:cNvPr>
          <p:cNvPicPr>
            <a:picLocks noChangeAspect="1"/>
          </p:cNvPicPr>
          <p:nvPr/>
        </p:nvPicPr>
        <p:blipFill>
          <a:blip r:embed="rId4"/>
          <a:stretch>
            <a:fillRect/>
          </a:stretch>
        </p:blipFill>
        <p:spPr>
          <a:xfrm>
            <a:off x="828556" y="4087773"/>
            <a:ext cx="1104781" cy="1767721"/>
          </a:xfrm>
          <a:prstGeom prst="rect">
            <a:avLst/>
          </a:prstGeom>
        </p:spPr>
      </p:pic>
      <p:sp>
        <p:nvSpPr>
          <p:cNvPr id="10" name="Text 4"/>
          <p:cNvSpPr/>
          <p:nvPr/>
        </p:nvSpPr>
        <p:spPr>
          <a:xfrm>
            <a:off x="2264688" y="4308634"/>
            <a:ext cx="4807029" cy="345281"/>
          </a:xfrm>
          <a:prstGeom prst="rect">
            <a:avLst/>
          </a:prstGeom>
          <a:noFill/>
          <a:ln/>
        </p:spPr>
        <p:txBody>
          <a:bodyPr wrap="none" rtlCol="0" anchor="t"/>
          <a:lstStyle/>
          <a:p>
            <a:pPr algn="l" indent="0" marL="0">
              <a:lnSpc>
                <a:spcPts val="2719"/>
              </a:lnSpc>
              <a:buNone/>
            </a:pPr>
            <a:r>
              <a:rPr lang="en-US" sz="2175" b="1" dirty="0">
                <a:solidFill>
                  <a:srgbClr val="272525"/>
                </a:solidFill>
                <a:latin typeface="p22-mackinac-pro" pitchFamily="34" charset="0"/>
                <a:ea typeface="p22-mackinac-pro" pitchFamily="34" charset="-122"/>
                <a:cs typeface="p22-mackinac-pro" pitchFamily="34" charset="-120"/>
              </a:rPr>
              <a:t>hadoop fs -mv /path/src /path/dest</a:t>
            </a:r>
            <a:endParaRPr lang="en-US" sz="2175" dirty="0"/>
          </a:p>
        </p:txBody>
      </p:sp>
      <p:sp>
        <p:nvSpPr>
          <p:cNvPr id="11" name="Text 5"/>
          <p:cNvSpPr/>
          <p:nvPr/>
        </p:nvSpPr>
        <p:spPr>
          <a:xfrm>
            <a:off x="2264688" y="4786432"/>
            <a:ext cx="7879556" cy="353497"/>
          </a:xfrm>
          <a:prstGeom prst="rect">
            <a:avLst/>
          </a:prstGeom>
          <a:noFill/>
          <a:ln/>
        </p:spPr>
        <p:txBody>
          <a:bodyPr wrap="none" rtlCol="0" anchor="t"/>
          <a:lstStyle/>
          <a:p>
            <a:pPr algn="l" indent="0" marL="0">
              <a:lnSpc>
                <a:spcPts val="2784"/>
              </a:lnSpc>
              <a:buNone/>
            </a:pPr>
            <a:r>
              <a:rPr lang="en-US" sz="1740" dirty="0">
                <a:solidFill>
                  <a:srgbClr val="272525"/>
                </a:solidFill>
                <a:latin typeface="Eudoxus Sans" pitchFamily="34" charset="0"/>
                <a:ea typeface="Eudoxus Sans" pitchFamily="34" charset="-122"/>
                <a:cs typeface="Eudoxus Sans" pitchFamily="34" charset="-120"/>
              </a:rPr>
              <a:t>Move a file or directory within HDFS.</a:t>
            </a:r>
            <a:endParaRPr lang="en-US" sz="1740" dirty="0"/>
          </a:p>
        </p:txBody>
      </p:sp>
      <p:pic>
        <p:nvPicPr>
          <p:cNvPr id="12" name="Image 4" descr="preencoded.png">    </p:cNvPr>
          <p:cNvPicPr>
            <a:picLocks noChangeAspect="1"/>
          </p:cNvPicPr>
          <p:nvPr/>
        </p:nvPicPr>
        <p:blipFill>
          <a:blip r:embed="rId5"/>
          <a:stretch>
            <a:fillRect/>
          </a:stretch>
        </p:blipFill>
        <p:spPr>
          <a:xfrm>
            <a:off x="828556" y="5855494"/>
            <a:ext cx="1104781" cy="1767721"/>
          </a:xfrm>
          <a:prstGeom prst="rect">
            <a:avLst/>
          </a:prstGeom>
        </p:spPr>
      </p:pic>
      <p:sp>
        <p:nvSpPr>
          <p:cNvPr id="13" name="Text 6"/>
          <p:cNvSpPr/>
          <p:nvPr/>
        </p:nvSpPr>
        <p:spPr>
          <a:xfrm>
            <a:off x="2264688" y="6076355"/>
            <a:ext cx="2970133" cy="345281"/>
          </a:xfrm>
          <a:prstGeom prst="rect">
            <a:avLst/>
          </a:prstGeom>
          <a:noFill/>
          <a:ln/>
        </p:spPr>
        <p:txBody>
          <a:bodyPr wrap="none" rtlCol="0" anchor="t"/>
          <a:lstStyle/>
          <a:p>
            <a:pPr algn="l" indent="0" marL="0">
              <a:lnSpc>
                <a:spcPts val="2719"/>
              </a:lnSpc>
              <a:buNone/>
            </a:pPr>
            <a:r>
              <a:rPr lang="en-US" sz="2175" b="1" dirty="0">
                <a:solidFill>
                  <a:srgbClr val="272525"/>
                </a:solidFill>
                <a:latin typeface="p22-mackinac-pro" pitchFamily="34" charset="0"/>
                <a:ea typeface="p22-mackinac-pro" pitchFamily="34" charset="-122"/>
                <a:cs typeface="p22-mackinac-pro" pitchFamily="34" charset="-120"/>
              </a:rPr>
              <a:t>hadoop fs -rm -r /path</a:t>
            </a:r>
            <a:endParaRPr lang="en-US" sz="2175" dirty="0"/>
          </a:p>
        </p:txBody>
      </p:sp>
      <p:sp>
        <p:nvSpPr>
          <p:cNvPr id="14" name="Text 7"/>
          <p:cNvSpPr/>
          <p:nvPr/>
        </p:nvSpPr>
        <p:spPr>
          <a:xfrm>
            <a:off x="2264688" y="6554153"/>
            <a:ext cx="7879556" cy="353497"/>
          </a:xfrm>
          <a:prstGeom prst="rect">
            <a:avLst/>
          </a:prstGeom>
          <a:noFill/>
          <a:ln/>
        </p:spPr>
        <p:txBody>
          <a:bodyPr wrap="none" rtlCol="0" anchor="t"/>
          <a:lstStyle/>
          <a:p>
            <a:pPr algn="l" indent="0" marL="0">
              <a:lnSpc>
                <a:spcPts val="2784"/>
              </a:lnSpc>
              <a:buNone/>
            </a:pPr>
            <a:r>
              <a:rPr lang="en-US" sz="1740" dirty="0">
                <a:solidFill>
                  <a:srgbClr val="272525"/>
                </a:solidFill>
                <a:latin typeface="Eudoxus Sans" pitchFamily="34" charset="0"/>
                <a:ea typeface="Eudoxus Sans" pitchFamily="34" charset="-122"/>
                <a:cs typeface="Eudoxus Sans" pitchFamily="34" charset="-120"/>
              </a:rPr>
              <a:t>Delete a file or directory in HDFS.</a:t>
            </a:r>
            <a:endParaRPr lang="en-US" sz="1740" dirty="0"/>
          </a:p>
        </p:txBody>
      </p:sp>
      <p:pic>
        <p:nvPicPr>
          <p:cNvPr id="15"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2024-02-26T05:00:42Z</dcterms:created>
  <dcterms:modified xsi:type="dcterms:W3CDTF">2024-02-26T05:00:42Z</dcterms:modified>
</cp:coreProperties>
</file>